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300" r:id="rId3"/>
    <p:sldId id="280" r:id="rId4"/>
    <p:sldId id="305" r:id="rId5"/>
    <p:sldId id="310" r:id="rId6"/>
    <p:sldId id="281" r:id="rId7"/>
    <p:sldId id="283" r:id="rId8"/>
    <p:sldId id="284" r:id="rId9"/>
    <p:sldId id="285" r:id="rId10"/>
    <p:sldId id="301" r:id="rId11"/>
    <p:sldId id="287" r:id="rId12"/>
    <p:sldId id="288" r:id="rId13"/>
    <p:sldId id="289" r:id="rId14"/>
    <p:sldId id="291" r:id="rId15"/>
    <p:sldId id="293" r:id="rId16"/>
    <p:sldId id="302" r:id="rId17"/>
    <p:sldId id="295" r:id="rId18"/>
    <p:sldId id="296" r:id="rId19"/>
    <p:sldId id="303" r:id="rId20"/>
    <p:sldId id="304" r:id="rId21"/>
    <p:sldId id="299" r:id="rId22"/>
    <p:sldId id="297" r:id="rId23"/>
    <p:sldId id="306" r:id="rId24"/>
    <p:sldId id="307" r:id="rId25"/>
    <p:sldId id="308" r:id="rId26"/>
    <p:sldId id="309" r:id="rId27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FCFCFC"/>
    <a:srgbClr val="4978B1"/>
    <a:srgbClr val="E6E6E6"/>
    <a:srgbClr val="DDDDDD"/>
    <a:srgbClr val="99CCFF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0" autoAdjust="0"/>
  </p:normalViewPr>
  <p:slideViewPr>
    <p:cSldViewPr>
      <p:cViewPr varScale="1">
        <p:scale>
          <a:sx n="215" d="100"/>
          <a:sy n="215" d="100"/>
        </p:scale>
        <p:origin x="840" y="16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236" d="100"/>
          <a:sy n="236" d="100"/>
        </p:scale>
        <p:origin x="127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15.07.2025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5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77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30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122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24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247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32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069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813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604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902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57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588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667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06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31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461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956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506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3968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231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7777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1208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82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031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oskazna.gov.ru/upload/iblock/808/Rukovodstvo-polzovatelya-_Sotrudnika_.docx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9701" y="1397095"/>
            <a:ext cx="4051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 с машиночитаемой доверенностью в ПОИБ СОБИ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81000" cy="3599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92100" y="6563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</a:t>
            </a: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06.04.2011 </a:t>
            </a: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63-ФЗ (ред. От 28.12.2024) «Об </a:t>
            </a:r>
            <a:r>
              <a:rPr 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электронной </a:t>
            </a: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подписи»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2100" y="2233665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предоставления доступа к ресурсам информационных систем, интегрированных с Подсистемой обеспечения безопасности информации Системы обеспечения информации безопасности Федерального казначейства, утвержденный Федеральным казначейством 10.03.2023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100" y="1237233"/>
            <a:ext cx="4953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Федерального казначейства </a:t>
            </a:r>
            <a:r>
              <a:rPr lang="ru-RU" sz="9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28.12.2023 № </a:t>
            </a:r>
            <a:r>
              <a:rPr lang="ru-RU" sz="9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26н «Об утверждении Порядка предоставления доверенностей в случаях, предусмотренных пунктом 2 части 1, пунктом 2 части 3 статьи 17.2 и пунктом 2 статьи 17.3 Федерального закона «Об электронной подписи», и особенности их хранения в информационных системах, оператором которых является Федеральное казначейство»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11500" y="54367"/>
            <a:ext cx="26543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нормативно-правовых актов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76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00" y="403225"/>
            <a:ext cx="5702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начала работы с МЧД необходимо убедиться, что у руководителя организации в профиле пользователя ПОИБ СОБИ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поле «Руководитель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ЕГРЮЛ/ЕГРИП» указано значение «Да»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4465" t="24502" r="14522" b="4148"/>
          <a:stretch/>
        </p:blipFill>
        <p:spPr>
          <a:xfrm>
            <a:off x="1054100" y="708025"/>
            <a:ext cx="4074002" cy="2302508"/>
          </a:xfrm>
          <a:prstGeom prst="rect">
            <a:avLst/>
          </a:prstGeom>
          <a:effectLst/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16601" t="47592" r="21154" b="38137"/>
          <a:stretch/>
        </p:blipFill>
        <p:spPr>
          <a:xfrm>
            <a:off x="977900" y="2684981"/>
            <a:ext cx="4051354" cy="522492"/>
          </a:xfrm>
          <a:prstGeom prst="rect">
            <a:avLst/>
          </a:prstGeom>
          <a:effectLst/>
        </p:spPr>
      </p:pic>
      <p:sp>
        <p:nvSpPr>
          <p:cNvPr id="16" name="Скругленный прямоугольник 15"/>
          <p:cNvSpPr/>
          <p:nvPr/>
        </p:nvSpPr>
        <p:spPr>
          <a:xfrm>
            <a:off x="977900" y="2684981"/>
            <a:ext cx="2362200" cy="3852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663701" y="57848"/>
            <a:ext cx="41020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профиля руководителя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750" y="317654"/>
            <a:ext cx="57023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работы с МЧД у доверителя и представителя должны быть заполнены сведения, удостоверяющего личность</a:t>
            </a: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в профиле пользователя нажать на кнопку «Действие» -</a:t>
            </a:r>
            <a:r>
              <a:rPr lang="en-US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«Изменить сведения документа, удостоверяющего личность» и заполнить все пустые поля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кнопку «Сохранить»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8" t="23740" r="15640" b="10059"/>
          <a:stretch/>
        </p:blipFill>
        <p:spPr>
          <a:xfrm>
            <a:off x="63500" y="1151650"/>
            <a:ext cx="3461758" cy="18333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34912" y="2232658"/>
            <a:ext cx="312274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8" t="64096" r="2422" b="14758"/>
          <a:stretch/>
        </p:blipFill>
        <p:spPr>
          <a:xfrm>
            <a:off x="2077458" y="2483425"/>
            <a:ext cx="1447800" cy="685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2039880" y="2976180"/>
            <a:ext cx="1560913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9" t="28855" r="32819" b="10057"/>
          <a:stretch/>
        </p:blipFill>
        <p:spPr>
          <a:xfrm>
            <a:off x="3676328" y="1117896"/>
            <a:ext cx="1981200" cy="1981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Скругленный прямоугольник 11"/>
          <p:cNvSpPr/>
          <p:nvPr/>
        </p:nvSpPr>
        <p:spPr>
          <a:xfrm>
            <a:off x="5227814" y="2921180"/>
            <a:ext cx="411624" cy="207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066869" y="2007446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822004" y="2800123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029882" y="2775257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12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694250" y="1668882"/>
            <a:ext cx="2010705" cy="116119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09714" y="1530382"/>
            <a:ext cx="2383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428232" y="48921"/>
            <a:ext cx="23375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карточки пользователя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0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016225"/>
              </p:ext>
            </p:extLst>
          </p:nvPr>
        </p:nvGraphicFramePr>
        <p:xfrm>
          <a:off x="149790" y="1012825"/>
          <a:ext cx="5486401" cy="1168361"/>
        </p:xfrm>
        <a:graphic>
          <a:graphicData uri="http://schemas.openxmlformats.org/drawingml/2006/table">
            <a:tbl>
              <a:tblPr bandRow="1">
                <a:tableStyleId>{BC89EF96-8CEA-46FF-86C4-4CE0E7609802}</a:tableStyleId>
              </a:tblPr>
              <a:tblGrid>
                <a:gridCol w="484854">
                  <a:extLst>
                    <a:ext uri="{9D8B030D-6E8A-4147-A177-3AD203B41FA5}">
                      <a16:colId xmlns:a16="http://schemas.microsoft.com/office/drawing/2014/main" val="3349986948"/>
                    </a:ext>
                  </a:extLst>
                </a:gridCol>
                <a:gridCol w="2808464">
                  <a:extLst>
                    <a:ext uri="{9D8B030D-6E8A-4147-A177-3AD203B41FA5}">
                      <a16:colId xmlns:a16="http://schemas.microsoft.com/office/drawing/2014/main" val="3501526099"/>
                    </a:ext>
                  </a:extLst>
                </a:gridCol>
                <a:gridCol w="2193083">
                  <a:extLst>
                    <a:ext uri="{9D8B030D-6E8A-4147-A177-3AD203B41FA5}">
                      <a16:colId xmlns:a16="http://schemas.microsoft.com/office/drawing/2014/main" val="1695944369"/>
                    </a:ext>
                  </a:extLst>
                </a:gridCol>
              </a:tblGrid>
              <a:tr h="6502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effectLst/>
                        </a:rPr>
                        <a:t>Руководитель (уполномоченное лицо). Подписание документов администраторами доходов бюджета, просмотр данных, назначение замещающих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700" dirty="0" smtClean="0">
                          <a:effectLst/>
                        </a:rPr>
                        <a:t>ПУД_003 ЛК АДБ. Утверждение Руководитель (уполномоченное лицо)</a:t>
                      </a:r>
                    </a:p>
                    <a:p>
                      <a:pPr fontAlgn="t"/>
                      <a:r>
                        <a:rPr lang="ru-RU" sz="700" u="none" strike="noStrike" dirty="0" smtClean="0">
                          <a:effectLst/>
                        </a:rPr>
                        <a:t>ПУД_005 ЛК АДБ. Просмотр данных</a:t>
                      </a:r>
                      <a:r>
                        <a:rPr lang="en-US" sz="700" u="none" strike="noStrike" dirty="0" smtClean="0">
                          <a:effectLst/>
                        </a:rPr>
                        <a:t/>
                      </a:r>
                      <a:br>
                        <a:rPr lang="en-US" sz="700" u="none" strike="noStrike" dirty="0" smtClean="0">
                          <a:effectLst/>
                        </a:rPr>
                      </a:br>
                      <a:r>
                        <a:rPr lang="ru-RU" sz="700" dirty="0" smtClean="0">
                          <a:effectLst/>
                        </a:rPr>
                        <a:t>ПУД_007 ЛК АДБ. Назначение замещающих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83904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Клиент</a:t>
                      </a:r>
                    </a:p>
                    <a:p>
                      <a:pPr algn="l" fontAlgn="ctr"/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 smtClean="0">
                          <a:effectLst/>
                        </a:rPr>
                        <a:t>Главный бухгалтер (уполномоченное лицо). Подписание документов администраторами доходов бюджета, просмотр данных, запрос отчетности, назначение замещающих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700" dirty="0" smtClean="0">
                          <a:effectLst/>
                        </a:rPr>
                        <a:t>ПУД_004 ЛК АДБ. Утверждение Главный бухгалтер (уполномоченное лицо)</a:t>
                      </a:r>
                    </a:p>
                    <a:p>
                      <a:pPr fontAlgn="t"/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ПУД_005 ЛК АДБ. Просмотр данных</a:t>
                      </a:r>
                    </a:p>
                    <a:p>
                      <a:pPr fontAlgn="t"/>
                      <a:r>
                        <a:rPr lang="ru-RU" sz="7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ПУД_007 ЛК АДБ. Назначение замещающих</a:t>
                      </a:r>
                      <a:endParaRPr lang="ru-RU" sz="700" b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829047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810403" y="27941"/>
            <a:ext cx="393225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Полномочия,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АДБ</a:t>
            </a:r>
          </a:p>
        </p:txBody>
      </p:sp>
    </p:spTree>
    <p:extLst>
      <p:ext uri="{BB962C8B-B14F-4D97-AF65-F5344CB8AC3E}">
        <p14:creationId xmlns:p14="http://schemas.microsoft.com/office/powerpoint/2010/main" val="50254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3512" y="-22577"/>
            <a:ext cx="4191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выдачи доверенности </a:t>
            </a:r>
            <a:endParaRPr lang="ru-RU" sz="105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0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электронной форме (МЧД</a:t>
            </a:r>
            <a:r>
              <a:rPr lang="ru-RU" sz="10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0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3203" y="777327"/>
            <a:ext cx="4191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+mj-lt"/>
              <a:buAutoNum type="romanUcPeriod"/>
            </a:pPr>
            <a:r>
              <a:rPr lang="ru-RU" sz="10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Выдача</a:t>
            </a:r>
            <a:r>
              <a:rPr lang="ru-RU" sz="10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сотруднику доверенности 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руководителем</a:t>
            </a:r>
          </a:p>
          <a:p>
            <a:pPr marL="285750" indent="-285750">
              <a:buFont typeface="+mj-lt"/>
              <a:buAutoNum type="romanUcPeriod"/>
            </a:pPr>
            <a:r>
              <a:rPr lang="ru-RU" sz="10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</a:t>
            </a:r>
            <a:r>
              <a:rPr lang="ru-RU" sz="10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сотрудником доверенности 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руководителя</a:t>
            </a:r>
            <a:endParaRPr lang="ru-RU" sz="105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8" t="1910" r="41800" b="69878"/>
          <a:stretch/>
        </p:blipFill>
        <p:spPr bwMode="auto">
          <a:xfrm>
            <a:off x="282651" y="1468056"/>
            <a:ext cx="832918" cy="110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1119854" y="2070907"/>
            <a:ext cx="470633" cy="324991"/>
          </a:xfrm>
          <a:prstGeom prst="straightConnector1">
            <a:avLst/>
          </a:prstGeom>
          <a:ln w="28575">
            <a:solidFill>
              <a:srgbClr val="11437F"/>
            </a:solidFill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3781874" y="2061157"/>
            <a:ext cx="702913" cy="302779"/>
          </a:xfrm>
          <a:prstGeom prst="straightConnector1">
            <a:avLst/>
          </a:prstGeom>
          <a:ln w="19050">
            <a:solidFill>
              <a:srgbClr val="11437F"/>
            </a:solidFill>
            <a:prstDash val="sysDash"/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3809333" y="2223733"/>
            <a:ext cx="669300" cy="280405"/>
          </a:xfrm>
          <a:prstGeom prst="straightConnector1">
            <a:avLst/>
          </a:prstGeom>
          <a:ln w="28575">
            <a:solidFill>
              <a:srgbClr val="11437F"/>
            </a:solidFill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2079670">
            <a:off x="1158540" y="1997783"/>
            <a:ext cx="570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МЧД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0186024">
            <a:off x="3854122" y="2367724"/>
            <a:ext cx="730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2. МЧД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20138938">
            <a:off x="3600134" y="1950693"/>
            <a:ext cx="872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1. Запрос</a:t>
            </a:r>
            <a:endParaRPr lang="ru-RU" sz="1000" dirty="0">
              <a:solidFill>
                <a:schemeClr val="tx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6" name="Picture 2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4030" r="84577" b="70781"/>
          <a:stretch/>
        </p:blipFill>
        <p:spPr bwMode="auto">
          <a:xfrm>
            <a:off x="1623512" y="1992318"/>
            <a:ext cx="756463" cy="9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4030" r="84577" b="70781"/>
          <a:stretch/>
        </p:blipFill>
        <p:spPr bwMode="auto">
          <a:xfrm>
            <a:off x="2928562" y="2003424"/>
            <a:ext cx="756463" cy="995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ucarecdn.com/125d65a9-9f80-4619-83be-0b8a29c39f04/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8" t="1910" r="41800" b="69878"/>
          <a:stretch/>
        </p:blipFill>
        <p:spPr bwMode="auto">
          <a:xfrm>
            <a:off x="4525563" y="1440966"/>
            <a:ext cx="832918" cy="110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24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427993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1.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Авторизоваться в личном кабинете руководителя в ПОИБ СОБИ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651328"/>
            <a:ext cx="533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2.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«Администрирование» – «Профили пользователей» выбрать сотрудника, которому планируется передача доверенности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9" t="21806" r="15639" b="61747"/>
          <a:stretch/>
        </p:blipFill>
        <p:spPr>
          <a:xfrm>
            <a:off x="253189" y="1012825"/>
            <a:ext cx="5259421" cy="707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2" t="32493" r="19444" b="42494"/>
          <a:stretch/>
        </p:blipFill>
        <p:spPr>
          <a:xfrm>
            <a:off x="215899" y="1851025"/>
            <a:ext cx="5334001" cy="1219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87500" y="16791"/>
            <a:ext cx="4102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</p:spTree>
    <p:extLst>
      <p:ext uri="{BB962C8B-B14F-4D97-AF65-F5344CB8AC3E}">
        <p14:creationId xmlns:p14="http://schemas.microsoft.com/office/powerpoint/2010/main" val="118152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351793"/>
            <a:ext cx="533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профиле пользователя в разделе «Доверенности в электронной форме» отображаются все выданные доверенности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2536825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3.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выдачи новой доверенности нажать на кнопку «Выдать»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8" t="23611" r="16942" b="44345"/>
          <a:stretch/>
        </p:blipFill>
        <p:spPr>
          <a:xfrm>
            <a:off x="131762" y="936625"/>
            <a:ext cx="5307615" cy="1447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Скругленный прямоугольник 13"/>
          <p:cNvSpPr/>
          <p:nvPr/>
        </p:nvSpPr>
        <p:spPr>
          <a:xfrm flipH="1" flipV="1">
            <a:off x="120651" y="1944903"/>
            <a:ext cx="761999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87500" y="16791"/>
            <a:ext cx="4102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</p:spTree>
    <p:extLst>
      <p:ext uri="{BB962C8B-B14F-4D97-AF65-F5344CB8AC3E}">
        <p14:creationId xmlns:p14="http://schemas.microsoft.com/office/powerpoint/2010/main" val="302298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9868" y="541233"/>
            <a:ext cx="3431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открывшейся форме автоматически заполнены «Сведения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доверителе»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«Сведения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представителе»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12408" r="18282" b="43795"/>
          <a:stretch/>
        </p:blipFill>
        <p:spPr>
          <a:xfrm>
            <a:off x="385227" y="1012825"/>
            <a:ext cx="4995345" cy="198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587500" y="16791"/>
            <a:ext cx="4102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</p:spTree>
    <p:extLst>
      <p:ext uri="{BB962C8B-B14F-4D97-AF65-F5344CB8AC3E}">
        <p14:creationId xmlns:p14="http://schemas.microsoft.com/office/powerpoint/2010/main" val="28900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868" y="374855"/>
            <a:ext cx="4955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4.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«Сведения о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полномочиях» найти полномочие, которое требуется передать сотруднику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17948" t="41747" r="17949" b="8110"/>
          <a:stretch/>
        </p:blipFill>
        <p:spPr>
          <a:xfrm>
            <a:off x="540065" y="945468"/>
            <a:ext cx="4454838" cy="1960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 flipH="1" flipV="1">
            <a:off x="4318278" y="2689225"/>
            <a:ext cx="545821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9868" y="632783"/>
            <a:ext cx="533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5.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разделе «Сведения о доверенности в электронной форме»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указать дату окончания действия доверенности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7872" y="2957724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6.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Нажать кнопку «Сохранить»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 flipH="1" flipV="1">
            <a:off x="1739899" y="2203929"/>
            <a:ext cx="914400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 flipH="1" flipV="1">
            <a:off x="749299" y="983827"/>
            <a:ext cx="3733800" cy="4861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46009" y="1246718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44322" y="2273513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25900" y="2628597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87500" y="16791"/>
            <a:ext cx="4102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</p:spTree>
    <p:extLst>
      <p:ext uri="{BB962C8B-B14F-4D97-AF65-F5344CB8AC3E}">
        <p14:creationId xmlns:p14="http://schemas.microsoft.com/office/powerpoint/2010/main" val="41733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36666" t="54735" r="35833" b="38851"/>
          <a:stretch/>
        </p:blipFill>
        <p:spPr>
          <a:xfrm>
            <a:off x="1663700" y="2800350"/>
            <a:ext cx="2637860" cy="3460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49790" y="351793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7.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Подписать выдаваемую доверенность ключом электронной подписи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1" t="17107" r="26211" b="12407"/>
          <a:stretch/>
        </p:blipFill>
        <p:spPr>
          <a:xfrm>
            <a:off x="130350" y="597967"/>
            <a:ext cx="2304063" cy="19200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1" t="14819" r="34141" b="16167"/>
          <a:stretch/>
        </p:blipFill>
        <p:spPr>
          <a:xfrm>
            <a:off x="4102100" y="555625"/>
            <a:ext cx="1524000" cy="18651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39167" t="21163" r="38750" b="21112"/>
          <a:stretch/>
        </p:blipFill>
        <p:spPr>
          <a:xfrm>
            <a:off x="2620958" y="555625"/>
            <a:ext cx="1321369" cy="1942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3500" y="2596752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процедуры подписания отобразится номер созданной заявки на выдачу доверенности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05932" y="525600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721100" y="525600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97239" y="526940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87500" y="16791"/>
            <a:ext cx="4102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</p:spTree>
    <p:extLst>
      <p:ext uri="{BB962C8B-B14F-4D97-AF65-F5344CB8AC3E}">
        <p14:creationId xmlns:p14="http://schemas.microsoft.com/office/powerpoint/2010/main" val="138206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813" y="403225"/>
            <a:ext cx="533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«Заявки» отображается созданная заявка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типом «Выдача доверенности в электронной форме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 статусе «Ожидает исполнения»</a:t>
            </a:r>
          </a:p>
          <a:p>
            <a:endParaRPr lang="ru-RU" sz="8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Заявка исполняется автоматически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3" t="35903" r="19474" b="42951"/>
          <a:stretch/>
        </p:blipFill>
        <p:spPr>
          <a:xfrm>
            <a:off x="368300" y="1018794"/>
            <a:ext cx="4800600" cy="9129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2" t="33554" r="19603" b="47650"/>
          <a:stretch/>
        </p:blipFill>
        <p:spPr>
          <a:xfrm>
            <a:off x="368300" y="2079625"/>
            <a:ext cx="4813300" cy="819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587500" y="16791"/>
            <a:ext cx="4102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</p:spTree>
    <p:extLst>
      <p:ext uri="{BB962C8B-B14F-4D97-AF65-F5344CB8AC3E}">
        <p14:creationId xmlns:p14="http://schemas.microsoft.com/office/powerpoint/2010/main" val="414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516" y="351793"/>
            <a:ext cx="56092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результате исполнения</a:t>
            </a:r>
            <a:r>
              <a:rPr lang="en-US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заявки создается доверенность, на основании которой сотруднику передаются полномочие и соответствующие роли</a:t>
            </a:r>
          </a:p>
          <a:p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роли, выданной по доверенности, даты начала и окончания действия отражаются серым цветом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8750" t="42593" r="15833" b="26714"/>
          <a:stretch/>
        </p:blipFill>
        <p:spPr>
          <a:xfrm>
            <a:off x="711820" y="917460"/>
            <a:ext cx="4114800" cy="1085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 flipH="1" flipV="1">
            <a:off x="420984" y="1411141"/>
            <a:ext cx="4805065" cy="5352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7500" t="43333" r="17084" b="50915"/>
          <a:stretch/>
        </p:blipFill>
        <p:spPr>
          <a:xfrm>
            <a:off x="589433" y="2079625"/>
            <a:ext cx="4586934" cy="2268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17500" t="56298" r="17084" b="23333"/>
          <a:stretch/>
        </p:blipFill>
        <p:spPr>
          <a:xfrm>
            <a:off x="530049" y="2318395"/>
            <a:ext cx="4586934" cy="803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Скругленный прямоугольник 8"/>
          <p:cNvSpPr/>
          <p:nvPr/>
        </p:nvSpPr>
        <p:spPr>
          <a:xfrm flipH="1" flipV="1">
            <a:off x="427953" y="2613025"/>
            <a:ext cx="4805065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587500" y="16791"/>
            <a:ext cx="4102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sz="14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сотруднику доверенности руководителем</a:t>
            </a:r>
          </a:p>
        </p:txBody>
      </p:sp>
    </p:spTree>
    <p:extLst>
      <p:ext uri="{BB962C8B-B14F-4D97-AF65-F5344CB8AC3E}">
        <p14:creationId xmlns:p14="http://schemas.microsoft.com/office/powerpoint/2010/main" val="16699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427993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1.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Авторизоваться в личном кабинете сотрудника, которому необходимо получить доверенность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701" y="742524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2.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«Доверенности в электронной форме» отображаются все выданные доверенности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5900" y="2765425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получения новой доверенности нажать на кнопку «Запросить»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8" t="24156" r="15639" b="35903"/>
          <a:stretch/>
        </p:blipFill>
        <p:spPr>
          <a:xfrm>
            <a:off x="596900" y="1165225"/>
            <a:ext cx="4276165" cy="1531204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 flipH="1">
            <a:off x="520700" y="2203480"/>
            <a:ext cx="609600" cy="2703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22117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6290" y="427993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3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открывшейся форме заполнить сведения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доверителе, указав руководителя организации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9701" y="2536825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«Сведения о представителе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заполняются автоматически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0" t="12408" r="16960" b="45301"/>
          <a:stretch/>
        </p:blipFill>
        <p:spPr>
          <a:xfrm>
            <a:off x="673100" y="855447"/>
            <a:ext cx="3810000" cy="1371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16126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494" y="421377"/>
            <a:ext cx="54848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4.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«Сведения о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полномочиях» найти полномочие, которое требуется запросить сотруднику у руководителя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7948" t="41747" r="17949" b="8110"/>
          <a:stretch/>
        </p:blipFill>
        <p:spPr>
          <a:xfrm>
            <a:off x="596900" y="1029982"/>
            <a:ext cx="4454838" cy="19601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 flipH="1" flipV="1">
            <a:off x="4375113" y="2773739"/>
            <a:ext cx="545821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 flipH="1" flipV="1">
            <a:off x="1796734" y="2288443"/>
            <a:ext cx="914400" cy="2684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 flipH="1" flipV="1">
            <a:off x="806134" y="1068341"/>
            <a:ext cx="3733800" cy="4861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02844" y="1331232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01157" y="2358027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082735" y="2713111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39700" y="737243"/>
            <a:ext cx="54101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5.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разделе «Сведения о доверенности в электронной форме»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указать дату окончания действия доверенности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3007181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6.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Нажать кнопку «Сохранить»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243678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9790" y="427993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7.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Подписать запрашиваемую доверенность ключом электронной подписи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5900" y="2257156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процедуры подписания отобразится номер созданной заявки на выдачу доверенности</a:t>
            </a:r>
          </a:p>
        </p:txBody>
      </p:sp>
      <p:sp>
        <p:nvSpPr>
          <p:cNvPr id="6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7" t="26505" r="25365" b="21806"/>
          <a:stretch/>
        </p:blipFill>
        <p:spPr>
          <a:xfrm>
            <a:off x="63500" y="646504"/>
            <a:ext cx="2286000" cy="13346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9" t="29328" r="32819" b="24156"/>
          <a:stretch/>
        </p:blipFill>
        <p:spPr>
          <a:xfrm>
            <a:off x="3838854" y="631825"/>
            <a:ext cx="1767984" cy="13463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135842" y="643437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412188" y="621185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4" t="50000" r="32819" b="38253"/>
          <a:stretch/>
        </p:blipFill>
        <p:spPr>
          <a:xfrm>
            <a:off x="1587500" y="2460988"/>
            <a:ext cx="2776804" cy="6036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/>
          <a:srcRect l="39167" t="21163" r="38750" b="27715"/>
          <a:stretch/>
        </p:blipFill>
        <p:spPr>
          <a:xfrm>
            <a:off x="2565221" y="650059"/>
            <a:ext cx="1025246" cy="1335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397464" y="615385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304759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00" y="462020"/>
            <a:ext cx="54763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разделе «Заявки» отображается созданная заявка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типом «Запрос доверенности в электронной форме»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статусе «Ожидает подтверждения доверителем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ru-RU" sz="8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8" t="33554" r="15639" b="40602"/>
          <a:stretch/>
        </p:blipFill>
        <p:spPr>
          <a:xfrm>
            <a:off x="292100" y="1005074"/>
            <a:ext cx="5177382" cy="1074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31230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2223" y="395784"/>
            <a:ext cx="5334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действия выполняются руководителем</a:t>
            </a:r>
            <a:endParaRPr lang="ru-RU" sz="9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95469" y="1012825"/>
            <a:ext cx="3733800" cy="2209800"/>
            <a:chOff x="1511300" y="992125"/>
            <a:chExt cx="3733800" cy="220980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60" t="14759" r="18282" b="17107"/>
            <a:stretch/>
          </p:blipFill>
          <p:spPr>
            <a:xfrm>
              <a:off x="1511300" y="992125"/>
              <a:ext cx="3733800" cy="2209800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1" t="50048" r="75702" b="46287"/>
            <a:stretch/>
          </p:blipFill>
          <p:spPr>
            <a:xfrm>
              <a:off x="1648722" y="2376000"/>
              <a:ext cx="457200" cy="114300"/>
            </a:xfrm>
            <a:prstGeom prst="rect">
              <a:avLst/>
            </a:prstGeom>
            <a:effectLst/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14" t="50234" r="42385" b="46101"/>
            <a:stretch/>
          </p:blipFill>
          <p:spPr>
            <a:xfrm>
              <a:off x="3111500" y="2389865"/>
              <a:ext cx="694100" cy="106785"/>
            </a:xfrm>
            <a:prstGeom prst="rect">
              <a:avLst/>
            </a:prstGeom>
            <a:effectLst/>
          </p:spPr>
        </p:pic>
      </p:grpSp>
      <p:sp>
        <p:nvSpPr>
          <p:cNvPr id="16" name="Скругленный прямоугольник 15"/>
          <p:cNvSpPr/>
          <p:nvPr/>
        </p:nvSpPr>
        <p:spPr>
          <a:xfrm flipH="1" flipV="1">
            <a:off x="1095469" y="2360700"/>
            <a:ext cx="3810000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 flipV="1">
            <a:off x="1054100" y="1414525"/>
            <a:ext cx="574769" cy="228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 flipH="1" flipV="1">
            <a:off x="1095469" y="2035800"/>
            <a:ext cx="3810000" cy="14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32223" y="593436"/>
            <a:ext cx="533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8.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Авторизоваться в личном кабинете руководителя в ПОИБ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СОБИ</a:t>
            </a:r>
          </a:p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9.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Перейти в раздел «Заявки» и выбрать созданную сотрудником заявку. Идентифицировать заявку можно по номеру, типу, а также по автору заявки</a:t>
            </a:r>
            <a:endParaRPr lang="en-US" sz="80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002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7" t="24156" r="15639" b="5360"/>
          <a:stretch/>
        </p:blipFill>
        <p:spPr>
          <a:xfrm>
            <a:off x="596900" y="860425"/>
            <a:ext cx="3973864" cy="2249356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 flipH="1" flipV="1">
            <a:off x="3949700" y="1165225"/>
            <a:ext cx="669028" cy="2413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0622" y="543889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</a:t>
            </a:r>
            <a: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открывшемся окне нажать на кнопку «Подтвердить» и подписать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доверенность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68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701" y="508541"/>
            <a:ext cx="533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 11.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Подписание доверенности</a:t>
            </a:r>
          </a:p>
        </p:txBody>
      </p:sp>
      <p:sp>
        <p:nvSpPr>
          <p:cNvPr id="9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9" t="14097" r="24669" b="8370"/>
          <a:stretch/>
        </p:blipFill>
        <p:spPr>
          <a:xfrm>
            <a:off x="141288" y="936667"/>
            <a:ext cx="2133599" cy="18053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1" t="14819" r="34141" b="16167"/>
          <a:stretch/>
        </p:blipFill>
        <p:spPr>
          <a:xfrm>
            <a:off x="4048123" y="851036"/>
            <a:ext cx="1524000" cy="18651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39167" t="21163" r="38750" b="29860"/>
          <a:stretch/>
        </p:blipFill>
        <p:spPr>
          <a:xfrm>
            <a:off x="2500820" y="919205"/>
            <a:ext cx="1321369" cy="16484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1924043" y="901449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325799" y="866524"/>
            <a:ext cx="2463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629708" y="891619"/>
            <a:ext cx="1701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58887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8750" t="42593" r="15833" b="26714"/>
          <a:stretch/>
        </p:blipFill>
        <p:spPr>
          <a:xfrm>
            <a:off x="711820" y="942131"/>
            <a:ext cx="4114800" cy="1085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Скругленный прямоугольник 8"/>
          <p:cNvSpPr/>
          <p:nvPr/>
        </p:nvSpPr>
        <p:spPr>
          <a:xfrm flipH="1" flipV="1">
            <a:off x="420984" y="1435812"/>
            <a:ext cx="4805065" cy="5352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17500" t="43333" r="17084" b="50915"/>
          <a:stretch/>
        </p:blipFill>
        <p:spPr>
          <a:xfrm>
            <a:off x="589433" y="2104296"/>
            <a:ext cx="4586934" cy="2268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17500" t="56298" r="17084" b="23333"/>
          <a:stretch/>
        </p:blipFill>
        <p:spPr>
          <a:xfrm>
            <a:off x="530049" y="2343066"/>
            <a:ext cx="4586934" cy="803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Скругленный прямоугольник 11"/>
          <p:cNvSpPr/>
          <p:nvPr/>
        </p:nvSpPr>
        <p:spPr>
          <a:xfrm flipH="1" flipV="1">
            <a:off x="427953" y="2637696"/>
            <a:ext cx="4805065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9701" y="372436"/>
            <a:ext cx="533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исполнения заявки будет создана доверенность, на основании которой сотруднику передаются полномочие и соответствующие роли</a:t>
            </a:r>
          </a:p>
          <a:p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роли, выданной по доверенности, даты начала и окончания действия отражаются серым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цветом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89972" y="24111"/>
            <a:ext cx="4648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4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сотрудником доверенности у руководителя</a:t>
            </a:r>
          </a:p>
        </p:txBody>
      </p:sp>
    </p:spTree>
    <p:extLst>
      <p:ext uri="{BB962C8B-B14F-4D97-AF65-F5344CB8AC3E}">
        <p14:creationId xmlns:p14="http://schemas.microsoft.com/office/powerpoint/2010/main" val="139845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270216" y="55433"/>
            <a:ext cx="14320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доверенности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55416" y="401648"/>
            <a:ext cx="4114800" cy="1906577"/>
            <a:chOff x="80991" y="323976"/>
            <a:chExt cx="4461148" cy="2042102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02" t="10498" r="19383" b="38954"/>
            <a:stretch/>
          </p:blipFill>
          <p:spPr>
            <a:xfrm>
              <a:off x="80991" y="323976"/>
              <a:ext cx="4461148" cy="20421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Скругленный прямоугольник 11"/>
            <p:cNvSpPr/>
            <p:nvPr/>
          </p:nvSpPr>
          <p:spPr>
            <a:xfrm flipH="1" flipV="1">
              <a:off x="1058649" y="1442602"/>
              <a:ext cx="1089660" cy="24237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 flipH="1" flipV="1">
              <a:off x="103735" y="1041897"/>
              <a:ext cx="1430309" cy="15364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 flipH="1" flipV="1">
              <a:off x="120796" y="1914711"/>
              <a:ext cx="667607" cy="22859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117194" y="2305242"/>
            <a:ext cx="560184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ЛК Руководителя в разделе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«Администрирование» – «Профили пользователей» выбрать сотрудника,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которого планируется отменить доверенность</a:t>
            </a:r>
            <a:b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профиле пользователя в разделе «Доверенности в электронной форме» отображаются все выданные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</a:t>
            </a:r>
            <a:endParaRPr lang="en-US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выбрать ту, которую требуется отменить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 rot="10800000" flipH="1" flipV="1">
            <a:off x="4559300" y="416039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600" dirty="0" smtClean="0">
                <a:solidFill>
                  <a:schemeClr val="tx2"/>
                </a:solidFill>
              </a:rPr>
              <a:t>    </a:t>
            </a:r>
            <a:r>
              <a:rPr lang="ru-RU" sz="600" dirty="0" smtClean="0">
                <a:solidFill>
                  <a:schemeClr val="tx2"/>
                </a:solidFill>
              </a:rPr>
              <a:t>Выбор доверенности для отмены</a:t>
            </a:r>
            <a:endParaRPr lang="ru-RU" sz="600" dirty="0">
              <a:solidFill>
                <a:schemeClr val="tx2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10800000" flipH="1" flipV="1">
            <a:off x="4559300" y="1033216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600" dirty="0">
                <a:solidFill>
                  <a:schemeClr val="tx2"/>
                </a:solidFill>
              </a:rPr>
              <a:t> </a:t>
            </a:r>
            <a:r>
              <a:rPr lang="ru-RU" sz="600" dirty="0" smtClean="0">
                <a:solidFill>
                  <a:schemeClr val="tx2"/>
                </a:solidFill>
              </a:rPr>
              <a:t>Подписание заявления </a:t>
            </a:r>
            <a:endParaRPr lang="en-US" sz="600" dirty="0" smtClean="0">
              <a:solidFill>
                <a:schemeClr val="tx2"/>
              </a:solidFill>
            </a:endParaRPr>
          </a:p>
          <a:p>
            <a:pPr algn="r"/>
            <a:r>
              <a:rPr lang="ru-RU" sz="600" dirty="0" smtClean="0">
                <a:solidFill>
                  <a:schemeClr val="tx2"/>
                </a:solidFill>
              </a:rPr>
              <a:t>на отмену</a:t>
            </a:r>
            <a:endParaRPr lang="ru-RU" sz="600" dirty="0">
              <a:solidFill>
                <a:schemeClr val="tx2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 rot="10800000" flipH="1" flipV="1">
            <a:off x="4559300" y="1650306"/>
            <a:ext cx="1066800" cy="45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600" dirty="0" smtClean="0">
                <a:solidFill>
                  <a:schemeClr val="tx2"/>
                </a:solidFill>
              </a:rPr>
              <a:t>Снятие с Представителя полномочий по доверенности</a:t>
            </a:r>
            <a:endParaRPr lang="ru-RU" sz="600" dirty="0">
              <a:solidFill>
                <a:schemeClr val="tx2"/>
              </a:solidFill>
            </a:endParaRPr>
          </a:p>
        </p:txBody>
      </p:sp>
      <p:cxnSp>
        <p:nvCxnSpPr>
          <p:cNvPr id="3" name="Прямая со стрелкой 2"/>
          <p:cNvCxnSpPr>
            <a:stCxn id="11" idx="2"/>
            <a:endCxn id="19" idx="0"/>
          </p:cNvCxnSpPr>
          <p:nvPr/>
        </p:nvCxnSpPr>
        <p:spPr>
          <a:xfrm>
            <a:off x="5092700" y="870175"/>
            <a:ext cx="0" cy="16304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19" idx="2"/>
            <a:endCxn id="20" idx="0"/>
          </p:cNvCxnSpPr>
          <p:nvPr/>
        </p:nvCxnSpPr>
        <p:spPr>
          <a:xfrm>
            <a:off x="5092700" y="1487352"/>
            <a:ext cx="0" cy="162954"/>
          </a:xfrm>
          <a:prstGeom prst="straightConnector1">
            <a:avLst/>
          </a:prstGeom>
          <a:ln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68" y="1763578"/>
            <a:ext cx="225617" cy="2256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71" y="1143648"/>
            <a:ext cx="269438" cy="2694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95" y="516392"/>
            <a:ext cx="242982" cy="24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8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01700" y="2640901"/>
            <a:ext cx="4032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отмены доверенности </a:t>
            </a:r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на кнопку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«Отменить»</a:t>
            </a:r>
            <a:b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9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</a:t>
            </a:r>
            <a:r>
              <a:rPr lang="ru-RU" sz="9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Подписать заявку на отмену доверенности ключом электронной подписи </a:t>
            </a:r>
            <a:endParaRPr lang="ru-RU" sz="9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70216" y="55433"/>
            <a:ext cx="143208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доверенности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4" t="23495" r="28554" b="22467"/>
          <a:stretch/>
        </p:blipFill>
        <p:spPr>
          <a:xfrm>
            <a:off x="901700" y="360623"/>
            <a:ext cx="3810000" cy="22434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4413" t="24819" r="50578" b="28440"/>
          <a:stretch/>
        </p:blipFill>
        <p:spPr>
          <a:xfrm>
            <a:off x="877903" y="1897343"/>
            <a:ext cx="2154438" cy="452381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 flipH="1" flipV="1">
            <a:off x="910331" y="2423988"/>
            <a:ext cx="401822" cy="1889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51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2100" y="555625"/>
            <a:ext cx="53975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сотрудника ПОИБ СОБИ ГИИС «Электронный </a:t>
            </a:r>
            <a:r>
              <a:rPr lang="ru-RU" sz="10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бюджет»</a:t>
            </a:r>
          </a:p>
          <a:p>
            <a:pPr algn="ctr"/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://roskazna.gov.ru/upload/iblock/808/Rukovodstvo-polzovatelya-_Sotrudnika_.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docx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 Работа с доверенностями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4.6.3 Передача полномочий по доверенности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ПОИБ СОБИ ФК предусмотрены следующие операции для передачи полномочий от одного пользователя к другому: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форме;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форме;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добавление 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в электронной форме.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4.6.3.1 Выдача доверенности в электронной форме </a:t>
            </a:r>
            <a:endParaRPr lang="ru-RU" sz="1000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4.6.3.2 Запрос доверенности в электронной форме </a:t>
            </a:r>
          </a:p>
          <a:p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4.6.3.3 Добавление доверенности в электронной форме </a:t>
            </a:r>
          </a:p>
          <a:p>
            <a:r>
              <a:rPr lang="ru-RU" sz="10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4.6.4 Отмена доверенности в электронной </a:t>
            </a: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71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 flipV="1">
            <a:off x="0" y="174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1"/>
          <a:stretch/>
        </p:blipFill>
        <p:spPr>
          <a:xfrm>
            <a:off x="139701" y="43319"/>
            <a:ext cx="300334" cy="2837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0035" y="936625"/>
            <a:ext cx="2667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вопросов, связанных с выдачей МЧД, можно получить консультацию в УФК по Саратовской области по следующим номерам:</a:t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99-20-51</a:t>
            </a:r>
            <a: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99-20-9</a:t>
            </a:r>
            <a:r>
              <a:rPr lang="en-US" sz="14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2935" y1="42283" x2="32935" y2="42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23710">
            <a:off x="3794893" y="850165"/>
            <a:ext cx="1647269" cy="164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69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1818</TotalTime>
  <Words>1110</Words>
  <Application>Microsoft Office PowerPoint</Application>
  <PresentationFormat>Произвольный</PresentationFormat>
  <Paragraphs>150</Paragraphs>
  <Slides>26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Bookman Old Style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Копченко Анастасия Викторовна</cp:lastModifiedBy>
  <cp:revision>177</cp:revision>
  <cp:lastPrinted>2024-10-02T07:16:13Z</cp:lastPrinted>
  <dcterms:created xsi:type="dcterms:W3CDTF">2019-07-31T16:47:50Z</dcterms:created>
  <dcterms:modified xsi:type="dcterms:W3CDTF">2025-07-15T08:34:24Z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